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Open Sans SemiBold" panose="020B07060308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z64SmFe1aHaQuxuWY9bfqO4SZ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C8E072-BBD3-4662-AE29-71D6633D48D6}">
  <a:tblStyle styleId="{CCC8E072-BBD3-4662-AE29-71D6633D48D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E7E7"/>
          </a:solidFill>
        </a:fill>
      </a:tcStyle>
    </a:wholeTbl>
    <a:band1H>
      <a:tcTxStyle/>
      <a:tcStyle>
        <a:tcBdr/>
        <a:fill>
          <a:solidFill>
            <a:srgbClr val="DECC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CC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04" y="8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customXml" Target="../customXml/item1.xml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3511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ea2a1881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gdea2a188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b14018b2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eb14018b2f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eb14018b2f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e8f13256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de8f13256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ocado 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/>
          <p:nvPr/>
        </p:nvSpPr>
        <p:spPr>
          <a:xfrm>
            <a:off x="4325189" y="0"/>
            <a:ext cx="3763169" cy="6868127"/>
          </a:xfrm>
          <a:prstGeom prst="parallelogram">
            <a:avLst>
              <a:gd name="adj" fmla="val 80927"/>
            </a:avLst>
          </a:prstGeom>
          <a:solidFill>
            <a:schemeClr val="accent1"/>
          </a:solidFill>
          <a:ln w="12700" cap="flat" cmpd="sng">
            <a:solidFill>
              <a:srgbClr val="7120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17;p24"/>
          <p:cNvSpPr txBox="1">
            <a:spLocks noGrp="1"/>
          </p:cNvSpPr>
          <p:nvPr>
            <p:ph type="ctrTitle"/>
          </p:nvPr>
        </p:nvSpPr>
        <p:spPr>
          <a:xfrm>
            <a:off x="191311" y="1041400"/>
            <a:ext cx="613166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 SemiBold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ubTitle" idx="1"/>
          </p:nvPr>
        </p:nvSpPr>
        <p:spPr>
          <a:xfrm>
            <a:off x="191311" y="3429000"/>
            <a:ext cx="613166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4"/>
          <p:cNvSpPr/>
          <p:nvPr/>
        </p:nvSpPr>
        <p:spPr>
          <a:xfrm>
            <a:off x="4595585" y="0"/>
            <a:ext cx="7596415" cy="6868127"/>
          </a:xfrm>
          <a:custGeom>
            <a:avLst/>
            <a:gdLst/>
            <a:ahLst/>
            <a:cxnLst/>
            <a:rect l="l" t="t" r="r" b="b"/>
            <a:pathLst>
              <a:path w="7596415" h="6868127" extrusionOk="0">
                <a:moveTo>
                  <a:pt x="3036142" y="0"/>
                </a:moveTo>
                <a:lnTo>
                  <a:pt x="4012354" y="0"/>
                </a:lnTo>
                <a:lnTo>
                  <a:pt x="4065644" y="0"/>
                </a:lnTo>
                <a:lnTo>
                  <a:pt x="4201037" y="0"/>
                </a:lnTo>
                <a:lnTo>
                  <a:pt x="5041857" y="0"/>
                </a:lnTo>
                <a:lnTo>
                  <a:pt x="5169741" y="0"/>
                </a:lnTo>
                <a:lnTo>
                  <a:pt x="5177249" y="0"/>
                </a:lnTo>
                <a:lnTo>
                  <a:pt x="5230539" y="0"/>
                </a:lnTo>
                <a:lnTo>
                  <a:pt x="6145954" y="0"/>
                </a:lnTo>
                <a:lnTo>
                  <a:pt x="6199244" y="0"/>
                </a:lnTo>
                <a:lnTo>
                  <a:pt x="6206752" y="0"/>
                </a:lnTo>
                <a:lnTo>
                  <a:pt x="6334637" y="0"/>
                </a:lnTo>
                <a:lnTo>
                  <a:pt x="7175457" y="0"/>
                </a:lnTo>
                <a:lnTo>
                  <a:pt x="7310849" y="0"/>
                </a:lnTo>
                <a:lnTo>
                  <a:pt x="7364139" y="0"/>
                </a:lnTo>
                <a:lnTo>
                  <a:pt x="7596415" y="0"/>
                </a:lnTo>
                <a:lnTo>
                  <a:pt x="7596415" y="1682878"/>
                </a:lnTo>
                <a:lnTo>
                  <a:pt x="5304211" y="6868127"/>
                </a:lnTo>
                <a:lnTo>
                  <a:pt x="4327998" y="6868127"/>
                </a:lnTo>
                <a:lnTo>
                  <a:pt x="4274708" y="6868127"/>
                </a:lnTo>
                <a:lnTo>
                  <a:pt x="4139315" y="6868127"/>
                </a:lnTo>
                <a:lnTo>
                  <a:pt x="3298497" y="6868127"/>
                </a:lnTo>
                <a:lnTo>
                  <a:pt x="3170611" y="6868127"/>
                </a:lnTo>
                <a:lnTo>
                  <a:pt x="3163104" y="6868127"/>
                </a:lnTo>
                <a:lnTo>
                  <a:pt x="3109813" y="6868127"/>
                </a:lnTo>
                <a:lnTo>
                  <a:pt x="2194398" y="6868127"/>
                </a:lnTo>
                <a:lnTo>
                  <a:pt x="2141108" y="6868127"/>
                </a:lnTo>
                <a:lnTo>
                  <a:pt x="2133600" y="6868127"/>
                </a:lnTo>
                <a:lnTo>
                  <a:pt x="2005716" y="6868127"/>
                </a:lnTo>
                <a:lnTo>
                  <a:pt x="1164895" y="6868127"/>
                </a:lnTo>
                <a:lnTo>
                  <a:pt x="1029503" y="6868127"/>
                </a:lnTo>
                <a:lnTo>
                  <a:pt x="976213" y="6868127"/>
                </a:lnTo>
                <a:lnTo>
                  <a:pt x="0" y="6868127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-5384800" ty="-124460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23;p24"/>
          <p:cNvSpPr/>
          <p:nvPr/>
        </p:nvSpPr>
        <p:spPr>
          <a:xfrm>
            <a:off x="4583793" y="0"/>
            <a:ext cx="7596415" cy="6868127"/>
          </a:xfrm>
          <a:custGeom>
            <a:avLst/>
            <a:gdLst/>
            <a:ahLst/>
            <a:cxnLst/>
            <a:rect l="l" t="t" r="r" b="b"/>
            <a:pathLst>
              <a:path w="7596415" h="6868127" extrusionOk="0">
                <a:moveTo>
                  <a:pt x="3036142" y="0"/>
                </a:moveTo>
                <a:lnTo>
                  <a:pt x="4012354" y="0"/>
                </a:lnTo>
                <a:lnTo>
                  <a:pt x="4065644" y="0"/>
                </a:lnTo>
                <a:lnTo>
                  <a:pt x="4201037" y="0"/>
                </a:lnTo>
                <a:lnTo>
                  <a:pt x="5041857" y="0"/>
                </a:lnTo>
                <a:lnTo>
                  <a:pt x="5169741" y="0"/>
                </a:lnTo>
                <a:lnTo>
                  <a:pt x="5177249" y="0"/>
                </a:lnTo>
                <a:lnTo>
                  <a:pt x="5230539" y="0"/>
                </a:lnTo>
                <a:lnTo>
                  <a:pt x="6145954" y="0"/>
                </a:lnTo>
                <a:lnTo>
                  <a:pt x="6199244" y="0"/>
                </a:lnTo>
                <a:lnTo>
                  <a:pt x="6206752" y="0"/>
                </a:lnTo>
                <a:lnTo>
                  <a:pt x="6334637" y="0"/>
                </a:lnTo>
                <a:lnTo>
                  <a:pt x="7175457" y="0"/>
                </a:lnTo>
                <a:lnTo>
                  <a:pt x="7310849" y="0"/>
                </a:lnTo>
                <a:lnTo>
                  <a:pt x="7364139" y="0"/>
                </a:lnTo>
                <a:lnTo>
                  <a:pt x="7596415" y="0"/>
                </a:lnTo>
                <a:lnTo>
                  <a:pt x="7596415" y="1682878"/>
                </a:lnTo>
                <a:lnTo>
                  <a:pt x="5304211" y="6868127"/>
                </a:lnTo>
                <a:lnTo>
                  <a:pt x="4327998" y="6868127"/>
                </a:lnTo>
                <a:lnTo>
                  <a:pt x="4274708" y="6868127"/>
                </a:lnTo>
                <a:lnTo>
                  <a:pt x="4139315" y="6868127"/>
                </a:lnTo>
                <a:lnTo>
                  <a:pt x="3298497" y="6868127"/>
                </a:lnTo>
                <a:lnTo>
                  <a:pt x="3170611" y="6868127"/>
                </a:lnTo>
                <a:lnTo>
                  <a:pt x="3163104" y="6868127"/>
                </a:lnTo>
                <a:lnTo>
                  <a:pt x="3109813" y="6868127"/>
                </a:lnTo>
                <a:lnTo>
                  <a:pt x="2194398" y="6868127"/>
                </a:lnTo>
                <a:lnTo>
                  <a:pt x="2141108" y="6868127"/>
                </a:lnTo>
                <a:lnTo>
                  <a:pt x="2133600" y="6868127"/>
                </a:lnTo>
                <a:lnTo>
                  <a:pt x="2005716" y="6868127"/>
                </a:lnTo>
                <a:lnTo>
                  <a:pt x="1164895" y="6868127"/>
                </a:lnTo>
                <a:lnTo>
                  <a:pt x="1029503" y="6868127"/>
                </a:lnTo>
                <a:lnTo>
                  <a:pt x="976213" y="6868127"/>
                </a:lnTo>
                <a:lnTo>
                  <a:pt x="0" y="6868127"/>
                </a:lnTo>
                <a:close/>
              </a:path>
            </a:pathLst>
          </a:custGeom>
          <a:solidFill>
            <a:schemeClr val="dk1">
              <a:alpha val="3686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" name="Google Shape;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7500" y="5533500"/>
            <a:ext cx="1248302" cy="1248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 Semi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sldNum" idx="1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onal Title Slide">
  <p:cSld name="Diagonal 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 Semi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 Semi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 Semi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  <a:defRPr sz="4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  <a:defRPr sz="4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25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7120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-29183" y="0"/>
            <a:ext cx="155643" cy="68580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7AA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" name="Google Shape;32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846900" y="5512900"/>
            <a:ext cx="1268900" cy="12689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ea2a18814_0_0"/>
          <p:cNvSpPr txBox="1">
            <a:spLocks noGrp="1"/>
          </p:cNvSpPr>
          <p:nvPr>
            <p:ph type="ctrTitle"/>
          </p:nvPr>
        </p:nvSpPr>
        <p:spPr>
          <a:xfrm>
            <a:off x="223584" y="1052158"/>
            <a:ext cx="6131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533E"/>
              </a:buClr>
              <a:buSzPts val="4000"/>
              <a:buFont typeface="Open Sans SemiBold"/>
              <a:buNone/>
            </a:pPr>
            <a:r>
              <a:rPr lang="en-US" sz="4200" b="1" dirty="0">
                <a:solidFill>
                  <a:srgbClr val="58533E"/>
                </a:solidFill>
              </a:rPr>
              <a:t>CIRG</a:t>
            </a:r>
            <a:br>
              <a:rPr lang="en-US" sz="4200" b="1" dirty="0">
                <a:solidFill>
                  <a:srgbClr val="58533E"/>
                </a:solidFill>
              </a:rPr>
            </a:br>
            <a:r>
              <a:rPr lang="en-US" sz="4200" b="1" dirty="0">
                <a:solidFill>
                  <a:srgbClr val="58533E"/>
                </a:solidFill>
              </a:rPr>
              <a:t>IDDSI Language Usage</a:t>
            </a:r>
            <a:endParaRPr sz="4200" b="1" dirty="0">
              <a:solidFill>
                <a:srgbClr val="58533E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533E"/>
              </a:buClr>
              <a:buSzPts val="4000"/>
              <a:buFont typeface="Open Sans SemiBold"/>
              <a:buNone/>
            </a:pPr>
            <a:r>
              <a:rPr lang="en-US" sz="4200" b="1" dirty="0">
                <a:solidFill>
                  <a:srgbClr val="58533E"/>
                </a:solidFill>
              </a:rPr>
              <a:t>Best Practices</a:t>
            </a:r>
            <a:endParaRPr sz="4200" dirty="0"/>
          </a:p>
        </p:txBody>
      </p:sp>
      <p:sp>
        <p:nvSpPr>
          <p:cNvPr id="92" name="Google Shape;92;gdea2a18814_0_0"/>
          <p:cNvSpPr txBox="1">
            <a:spLocks noGrp="1"/>
          </p:cNvSpPr>
          <p:nvPr>
            <p:ph type="subTitle" idx="1"/>
          </p:nvPr>
        </p:nvSpPr>
        <p:spPr>
          <a:xfrm>
            <a:off x="130322" y="5812772"/>
            <a:ext cx="4104861" cy="97079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dirty="0"/>
              <a:t>Official slide deck of CIRG. Please do not alter or edit. Adapted from original produced by USIRG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87" y="5510400"/>
            <a:ext cx="1349274" cy="12731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>
            <a:spLocks noGrp="1"/>
          </p:cNvSpPr>
          <p:nvPr>
            <p:ph type="title"/>
          </p:nvPr>
        </p:nvSpPr>
        <p:spPr>
          <a:xfrm>
            <a:off x="345688" y="375758"/>
            <a:ext cx="118463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SemiBold"/>
              <a:buNone/>
            </a:pPr>
            <a:r>
              <a:rPr lang="en-US" sz="4000" b="1"/>
              <a:t>Character Count and Limits for Dual Terminology </a:t>
            </a:r>
            <a:br>
              <a:rPr lang="en-US" sz="4400" b="1"/>
            </a:br>
            <a:r>
              <a:rPr lang="en-US" sz="3600" b="1"/>
              <a:t>(IDDSI and NDD during Transitional period)</a:t>
            </a:r>
            <a:endParaRPr sz="3600"/>
          </a:p>
        </p:txBody>
      </p:sp>
      <p:graphicFrame>
        <p:nvGraphicFramePr>
          <p:cNvPr id="172" name="Google Shape;172;p17"/>
          <p:cNvGraphicFramePr/>
          <p:nvPr/>
        </p:nvGraphicFramePr>
        <p:xfrm>
          <a:off x="1689510" y="1589977"/>
          <a:ext cx="8813000" cy="4345305"/>
        </p:xfrm>
        <a:graphic>
          <a:graphicData uri="http://schemas.openxmlformats.org/drawingml/2006/table">
            <a:tbl>
              <a:tblPr firstRow="1" bandRow="1">
                <a:noFill/>
                <a:tableStyleId>{CCC8E072-BBD3-4662-AE29-71D6633D48D6}</a:tableStyleId>
              </a:tblPr>
              <a:tblGrid>
                <a:gridCol w="44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7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Term-Level-NND, character count range (12-45)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Thin Level 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Slightly Thick Level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Mildly Thick Level 2/Nectar Thick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Moderately Thick Level 3/Honey Thick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Liquidized Level 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Extremely Thick Level 4/Pudding Thick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Pureed Level 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Minced &amp; Moist Level 5/Mech Soft Ground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39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Minced &amp; Moist Level 5/Mechanical Altered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Soft &amp; Bite Size Level 6/Mech Soft Chopped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Soft &amp; Bite Sized Level 6/Mechanical Advanced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Easy to Chew Level 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Regular Level 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87" y="5510400"/>
            <a:ext cx="1349274" cy="12731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636182" y="375758"/>
            <a:ext cx="11155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 sz="3600" b="1"/>
              <a:t>Character Count and Limits</a:t>
            </a:r>
            <a:endParaRPr sz="3600"/>
          </a:p>
        </p:txBody>
      </p:sp>
      <p:graphicFrame>
        <p:nvGraphicFramePr>
          <p:cNvPr id="178" name="Google Shape;178;p18"/>
          <p:cNvGraphicFramePr/>
          <p:nvPr/>
        </p:nvGraphicFramePr>
        <p:xfrm>
          <a:off x="1823883" y="1476749"/>
          <a:ext cx="8544250" cy="4351300"/>
        </p:xfrm>
        <a:graphic>
          <a:graphicData uri="http://schemas.openxmlformats.org/drawingml/2006/table">
            <a:tbl>
              <a:tblPr firstRow="1" bandRow="1">
                <a:noFill/>
                <a:tableStyleId>{CCC8E072-BBD3-4662-AE29-71D6633D48D6}</a:tableStyleId>
              </a:tblPr>
              <a:tblGrid>
                <a:gridCol w="427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2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Term – Level (with dash and space), character count range (12-25)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Thin – Level 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Slightly Thick – Level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Mildly Thick – Level 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Moderately Thick – Level 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Liquidized – Level 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Extremely Thick – Level 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Pureed – Level 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Minced &amp; Moist – Level 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Soft &amp; Bite Sized – Level 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Easy to Chew – Level 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Regular – Level 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87" y="5510400"/>
            <a:ext cx="1349274" cy="12731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345688" y="375758"/>
            <a:ext cx="118463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SemiBold"/>
              <a:buNone/>
            </a:pPr>
            <a:r>
              <a:rPr lang="en-US" sz="4000" b="1"/>
              <a:t>Character Count and Limits for Dual Terminology </a:t>
            </a:r>
            <a:br>
              <a:rPr lang="en-US" sz="4400" b="1"/>
            </a:br>
            <a:r>
              <a:rPr lang="en-US" sz="3600" b="1"/>
              <a:t>(IDDSI and NDD during Transitional period)</a:t>
            </a:r>
            <a:endParaRPr sz="3600"/>
          </a:p>
        </p:txBody>
      </p:sp>
      <p:graphicFrame>
        <p:nvGraphicFramePr>
          <p:cNvPr id="184" name="Google Shape;184;p19"/>
          <p:cNvGraphicFramePr/>
          <p:nvPr/>
        </p:nvGraphicFramePr>
        <p:xfrm>
          <a:off x="1795167" y="1583675"/>
          <a:ext cx="8947350" cy="4328300"/>
        </p:xfrm>
        <a:graphic>
          <a:graphicData uri="http://schemas.openxmlformats.org/drawingml/2006/table">
            <a:tbl>
              <a:tblPr firstRow="1" bandRow="1">
                <a:noFill/>
                <a:tableStyleId>{CCC8E072-BBD3-4662-AE29-71D6633D48D6}</a:tableStyleId>
              </a:tblPr>
              <a:tblGrid>
                <a:gridCol w="447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3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Term – (with dash and space) Level ND, character count range (14-47)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Thin – Level 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Slightly Thick – Level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Mildly Thick – Level 2/Nectar Thick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Moderately Thick – Level 3/Honey Thick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Liquidized – Level 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Extremely Thick – Level 4/Pudding Thick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39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Pureed – Level 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Minced &amp; Moist – Level 5/Mech Soft Ground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Minced &amp; Moist – Level 5/Mechanical Altered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Soft &amp; Bite Sized – Level 6/Mech Soft Chopped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Soft &amp; Bite Sized – Level 6/Mechanical Advanced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Easy to Chew – Level 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Regular – Level 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87" y="5510400"/>
            <a:ext cx="1349274" cy="12731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636182" y="375758"/>
            <a:ext cx="11155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 sz="3600" b="1"/>
              <a:t>Character Count and Limits</a:t>
            </a:r>
            <a:endParaRPr sz="3600"/>
          </a:p>
        </p:txBody>
      </p:sp>
      <p:graphicFrame>
        <p:nvGraphicFramePr>
          <p:cNvPr id="190" name="Google Shape;190;p20"/>
          <p:cNvGraphicFramePr/>
          <p:nvPr/>
        </p:nvGraphicFramePr>
        <p:xfrm>
          <a:off x="1614949" y="1701266"/>
          <a:ext cx="8987075" cy="4117050"/>
        </p:xfrm>
        <a:graphic>
          <a:graphicData uri="http://schemas.openxmlformats.org/drawingml/2006/table">
            <a:tbl>
              <a:tblPr firstRow="1" bandRow="1">
                <a:noFill/>
                <a:tableStyleId>{CCC8E072-BBD3-4662-AE29-71D6633D48D6}</a:tableStyleId>
              </a:tblPr>
              <a:tblGrid>
                <a:gridCol w="421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5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Term – Level (with parenthesis and no space), character count range (13-26)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Thin(Level 0)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Slightly Thick(Level 1)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Mildly Thick(Level 2)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Moderately Thick(Level 3)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Liquidized(Level 3)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19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Extremely Thick(Level 4)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Pureed(Level 4)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Minced &amp; Moist(Level 5)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Soft &amp; Bite Sized(Level 6)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Easy to Chew(Level 7)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Regular(Level 7)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87" y="5510400"/>
            <a:ext cx="1349274" cy="12731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>
            <a:spLocks noGrp="1"/>
          </p:cNvSpPr>
          <p:nvPr>
            <p:ph type="title"/>
          </p:nvPr>
        </p:nvSpPr>
        <p:spPr>
          <a:xfrm>
            <a:off x="345688" y="375758"/>
            <a:ext cx="118463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SemiBold"/>
              <a:buNone/>
            </a:pPr>
            <a:r>
              <a:rPr lang="en-US" sz="4000" b="1"/>
              <a:t>Character Count and Limits for Dual Terminology </a:t>
            </a:r>
            <a:br>
              <a:rPr lang="en-US" sz="4000" b="1"/>
            </a:br>
            <a:r>
              <a:rPr lang="en-US" sz="3600" b="1"/>
              <a:t>(IDDSI and NDD during Transitional period)</a:t>
            </a:r>
            <a:endParaRPr sz="3600"/>
          </a:p>
        </p:txBody>
      </p:sp>
      <p:graphicFrame>
        <p:nvGraphicFramePr>
          <p:cNvPr id="196" name="Google Shape;196;p21"/>
          <p:cNvGraphicFramePr/>
          <p:nvPr/>
        </p:nvGraphicFramePr>
        <p:xfrm>
          <a:off x="980579" y="1701327"/>
          <a:ext cx="9815000" cy="4523925"/>
        </p:xfrm>
        <a:graphic>
          <a:graphicData uri="http://schemas.openxmlformats.org/drawingml/2006/table">
            <a:tbl>
              <a:tblPr firstRow="1" bandRow="1">
                <a:noFill/>
                <a:tableStyleId>{CCC8E072-BBD3-4662-AE29-71D6633D48D6}</a:tableStyleId>
              </a:tblPr>
              <a:tblGrid>
                <a:gridCol w="490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Term-Level (in parenthesis, and no space) – NND (with no space), character count range (13-46)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Thin(Level 0)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Slightly Thick(Level 1)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Mildly Thick(Level 2)/Nectar Thick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Moderately Thick(Level 3)/Honey Thick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Liquidized(Level 3)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19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Extremely Thick(Level 4)/Pudding Thick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Pureed(Level 4)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Minced &amp; Moist(Level 5)/Mech Soft Ground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Minced &amp; Moist(Level 5)/Mechanical Altered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Soft &amp; Bite Sized(Level 6)/Mech Soft Chopped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Soft &amp; Bite Sized(Level 6)/Mechanical Advanced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Easy to Chew(Level 7)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Regular(Level 7)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87" y="5510400"/>
            <a:ext cx="1349274" cy="12731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>
            <a:spLocks noGrp="1"/>
          </p:cNvSpPr>
          <p:nvPr>
            <p:ph type="title"/>
          </p:nvPr>
        </p:nvSpPr>
        <p:spPr>
          <a:xfrm>
            <a:off x="636182" y="375758"/>
            <a:ext cx="11155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 sz="3600" b="1"/>
              <a:t>Character Count and Limits</a:t>
            </a:r>
            <a:endParaRPr sz="3600"/>
          </a:p>
        </p:txBody>
      </p:sp>
      <p:graphicFrame>
        <p:nvGraphicFramePr>
          <p:cNvPr id="202" name="Google Shape;202;p22"/>
          <p:cNvGraphicFramePr/>
          <p:nvPr/>
        </p:nvGraphicFramePr>
        <p:xfrm>
          <a:off x="1289142" y="1545576"/>
          <a:ext cx="9488150" cy="4265300"/>
        </p:xfrm>
        <a:graphic>
          <a:graphicData uri="http://schemas.openxmlformats.org/drawingml/2006/table">
            <a:tbl>
              <a:tblPr firstRow="1" bandRow="1">
                <a:noFill/>
                <a:tableStyleId>{CCC8E072-BBD3-4662-AE29-71D6633D48D6}</a:tableStyleId>
              </a:tblPr>
              <a:tblGrid>
                <a:gridCol w="474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6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Term-Level (with parenthesis and space), character count range (14-27)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Thin (Level 0)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Slightly Thick (Level 1)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Mildly Thick (Level 2)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Moderately Thick (Level 3)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Liquidized (Level 3)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Extremely Thick (Level 4)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Pureed (Level 4)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Minced &amp; Moist (Level 5)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Soft &amp; Bite Sized (Level 6)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Easy to Chew (Level 7)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Regular (Level 7)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87" y="5510400"/>
            <a:ext cx="1349274" cy="12731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345688" y="375758"/>
            <a:ext cx="118463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SemiBold"/>
              <a:buNone/>
            </a:pPr>
            <a:r>
              <a:rPr lang="en-US" sz="4000" b="1"/>
              <a:t>Character Count and Limits for Dual Terminology </a:t>
            </a:r>
            <a:br>
              <a:rPr lang="en-US" sz="4000" b="1"/>
            </a:br>
            <a:r>
              <a:rPr lang="en-US" sz="3600" b="1"/>
              <a:t>(IDDSI and NDD during Transitional period)</a:t>
            </a:r>
            <a:endParaRPr sz="3600"/>
          </a:p>
        </p:txBody>
      </p:sp>
      <p:graphicFrame>
        <p:nvGraphicFramePr>
          <p:cNvPr id="208" name="Google Shape;208;p28"/>
          <p:cNvGraphicFramePr/>
          <p:nvPr/>
        </p:nvGraphicFramePr>
        <p:xfrm>
          <a:off x="630804" y="1829091"/>
          <a:ext cx="10166550" cy="4328300"/>
        </p:xfrm>
        <a:graphic>
          <a:graphicData uri="http://schemas.openxmlformats.org/drawingml/2006/table">
            <a:tbl>
              <a:tblPr firstRow="1" bandRow="1">
                <a:noFill/>
                <a:tableStyleId>{CCC8E072-BBD3-4662-AE29-71D6633D48D6}</a:tableStyleId>
              </a:tblPr>
              <a:tblGrid>
                <a:gridCol w="508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7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Term-Level (in parenthesis, and space) – NND, character count range (14-47)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Thin (Level 0)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Slightly Thick (Level 1)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Mildly Thick (Level 2)/Nectar Thick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Moderately Thick (Level 3)/Honey Thick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Liquidized (Level 3)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Extremely Thick (Level 4)/Pudding Thick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Pureed (Level 4)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Minced &amp; Moist (Level 5)/Mech Soft Ground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Minced &amp; Moist (Level 5)/Mechanical Altered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Soft &amp; Bite Sized (Level 6)/Mechanical Soft Chopped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Soft &amp; Bite Sized (Level 6)/Mechanical Advanced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Easy to Chew (Level 7)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Regular (Level 7)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87" y="5510400"/>
            <a:ext cx="1349274" cy="12731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xfrm>
            <a:off x="636182" y="375758"/>
            <a:ext cx="11155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 sz="3600" b="1"/>
              <a:t>Character Count and Limits</a:t>
            </a:r>
            <a:endParaRPr sz="3600"/>
          </a:p>
        </p:txBody>
      </p:sp>
      <p:graphicFrame>
        <p:nvGraphicFramePr>
          <p:cNvPr id="214" name="Google Shape;214;p29"/>
          <p:cNvGraphicFramePr/>
          <p:nvPr/>
        </p:nvGraphicFramePr>
        <p:xfrm>
          <a:off x="2032000" y="1486582"/>
          <a:ext cx="8567150" cy="4203395"/>
        </p:xfrm>
        <a:graphic>
          <a:graphicData uri="http://schemas.openxmlformats.org/drawingml/2006/table">
            <a:tbl>
              <a:tblPr firstRow="1" bandRow="1">
                <a:noFill/>
                <a:tableStyleId>{CCC8E072-BBD3-4662-AE29-71D6633D48D6}</a:tableStyleId>
              </a:tblPr>
              <a:tblGrid>
                <a:gridCol w="428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8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Term only, character count range (4-17)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Thin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Slightly Thick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Mildly Thick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Moderately Thick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Liquidized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Extremely Thick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Pureed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Minced &amp; Moist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Soft &amp; Bite Sized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Easy to Chew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Regular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87" y="5510400"/>
            <a:ext cx="1349274" cy="12731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345688" y="375758"/>
            <a:ext cx="118463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SemiBold"/>
              <a:buNone/>
            </a:pPr>
            <a:r>
              <a:rPr lang="en-US" sz="4000" b="1"/>
              <a:t>Character Count and Limits for Dual Terminology </a:t>
            </a:r>
            <a:br>
              <a:rPr lang="en-US" sz="4400" b="1"/>
            </a:br>
            <a:r>
              <a:rPr lang="en-US" sz="3600" b="1"/>
              <a:t>(IDDSI and NDD during Transitional period)</a:t>
            </a:r>
            <a:endParaRPr sz="3600"/>
          </a:p>
        </p:txBody>
      </p:sp>
      <p:graphicFrame>
        <p:nvGraphicFramePr>
          <p:cNvPr id="220" name="Google Shape;220;p30"/>
          <p:cNvGraphicFramePr/>
          <p:nvPr/>
        </p:nvGraphicFramePr>
        <p:xfrm>
          <a:off x="2058999" y="1580159"/>
          <a:ext cx="8419700" cy="4328300"/>
        </p:xfrm>
        <a:graphic>
          <a:graphicData uri="http://schemas.openxmlformats.org/drawingml/2006/table">
            <a:tbl>
              <a:tblPr firstRow="1" bandRow="1">
                <a:noFill/>
                <a:tableStyleId>{CCC8E072-BBD3-4662-AE29-71D6633D48D6}</a:tableStyleId>
              </a:tblPr>
              <a:tblGrid>
                <a:gridCol w="420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0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Term – NND, character count range (4-37)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Thin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Slightly Thick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Mildly Thick/Nectar Thick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Moderately Thick/Honey Thick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Liquidized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Extremely Thick/Pudding Thick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Pureed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Minced &amp; Moist/Mech Soft Ground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Minced &amp; Moist/Mechanical Altered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Soft &amp; Bite Sized/Mech Soft Chopped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Soft &amp; Bite Sized/Mechanical Advanced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Easy to Chew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Regular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87" y="5510400"/>
            <a:ext cx="1349274" cy="12731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b14018b2f_1_0"/>
          <p:cNvSpPr txBox="1">
            <a:spLocks noGrp="1"/>
          </p:cNvSpPr>
          <p:nvPr>
            <p:ph type="ctrTitle"/>
          </p:nvPr>
        </p:nvSpPr>
        <p:spPr>
          <a:xfrm>
            <a:off x="135786" y="555525"/>
            <a:ext cx="6131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Purpose =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To make sure that all written &amp; verbal IDDSI Diet Framework labels and abbreviations, which are used in official CIRG resources,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are accurate and </a:t>
            </a:r>
            <a:br>
              <a:rPr lang="en-US" dirty="0"/>
            </a:br>
            <a:r>
              <a:rPr lang="en-US" dirty="0"/>
              <a:t>consistent.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87" y="5510400"/>
            <a:ext cx="1349274" cy="12731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636182" y="375758"/>
            <a:ext cx="11155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 sz="3600" b="1"/>
              <a:t>Recommended Hierarchy of IDDSI Terminology</a:t>
            </a:r>
            <a:endParaRPr sz="3600"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506598" y="1869235"/>
            <a:ext cx="10515600" cy="48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2949"/>
              <a:buNone/>
            </a:pPr>
            <a:r>
              <a:rPr lang="en-US" b="1" dirty="0"/>
              <a:t>Best practice is to use at least 2 identifiers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774"/>
              <a:buNone/>
            </a:pPr>
            <a:endParaRPr sz="2400" b="1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128"/>
              <a:buNone/>
            </a:pPr>
            <a:r>
              <a:rPr lang="en-US" sz="2000" b="1" dirty="0"/>
              <a:t>Preferred is to use the IDDSI Icon (including color) and descriptive name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128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endParaRPr sz="185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r>
              <a:rPr lang="en-US" sz="1850" dirty="0"/>
              <a:t>                                                                                    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endParaRPr sz="185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endParaRPr sz="185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endParaRPr sz="185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endParaRPr sz="185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774"/>
              <a:buNone/>
            </a:pP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774"/>
              <a:buNone/>
            </a:pP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774"/>
              <a:buNone/>
            </a:pPr>
            <a:r>
              <a:rPr lang="en-US" sz="2400" b="1" dirty="0"/>
              <a:t>When the IDDSI icon is not possible, use descriptive name followed by level number:</a:t>
            </a: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774"/>
              <a:buNone/>
            </a:pPr>
            <a:endParaRPr sz="2400" b="1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809"/>
              <a:buNone/>
            </a:pPr>
            <a:r>
              <a:rPr lang="en-US" sz="2645" b="1" dirty="0"/>
              <a:t>Mildly Thick, Level 2</a:t>
            </a:r>
            <a:endParaRPr sz="2645" b="1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809"/>
              <a:buNone/>
            </a:pPr>
            <a:r>
              <a:rPr lang="en-US" sz="2645" b="1" dirty="0"/>
              <a:t>Mildly Thick, MT2</a:t>
            </a:r>
            <a:endParaRPr sz="2645" b="1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128"/>
              <a:buNone/>
            </a:pP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6774"/>
              <a:buNone/>
            </a:pPr>
            <a:r>
              <a:rPr lang="en-US" sz="2400" b="1" dirty="0"/>
              <a:t>When space does not allow 2 identifiers, use descriptive name or IDDSI abbreviation</a:t>
            </a:r>
            <a:endParaRPr dirty="0"/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981"/>
              <a:buNone/>
            </a:pPr>
            <a:r>
              <a:rPr lang="en-US" sz="2300" b="1" dirty="0"/>
              <a:t>Mildly Thick</a:t>
            </a:r>
            <a:endParaRPr sz="2300" b="1" dirty="0"/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981"/>
              <a:buNone/>
            </a:pPr>
            <a:r>
              <a:rPr lang="en-US" sz="2300" b="1" dirty="0"/>
              <a:t>MT2</a:t>
            </a:r>
            <a:endParaRPr sz="2300" b="1" dirty="0"/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8864" y="2957907"/>
            <a:ext cx="4769949" cy="11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3066585" y="1338146"/>
            <a:ext cx="58209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(dependent on character limits)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87" y="5510400"/>
            <a:ext cx="1349274" cy="12731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636182" y="375758"/>
            <a:ext cx="11155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 sz="3600" b="1"/>
              <a:t>Recommended Hierarchy of IDDSI Terminology with Dual Terminology</a:t>
            </a:r>
            <a:endParaRPr sz="3600"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528275" y="2081775"/>
            <a:ext cx="10515600" cy="44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2949"/>
              <a:buNone/>
            </a:pPr>
            <a:r>
              <a:rPr lang="en-US" b="1" dirty="0"/>
              <a:t>Best practice is to use at least 2 identifiers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774"/>
              <a:buNone/>
            </a:pP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128"/>
              <a:buNone/>
            </a:pPr>
            <a:r>
              <a:rPr lang="en-US" sz="2000" b="1" dirty="0"/>
              <a:t>Preferred is to use the IDDSI Icon (including color) and descriptive name followed by old terminology</a:t>
            </a:r>
            <a:endParaRPr b="1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96774"/>
              <a:buNone/>
            </a:pPr>
            <a:endParaRPr sz="2400" b="1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endParaRPr sz="185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r>
              <a:rPr lang="en-US" sz="1850" dirty="0"/>
              <a:t>                                                                                     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endParaRPr sz="185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endParaRPr sz="185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endParaRPr sz="185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endParaRPr sz="185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endParaRPr sz="185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endParaRPr sz="185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endParaRPr sz="185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endParaRPr sz="185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endParaRPr sz="185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981"/>
              <a:buNone/>
            </a:pPr>
            <a:r>
              <a:rPr lang="en-US" sz="2300" b="1" dirty="0"/>
              <a:t>When the IDDSI icon is not possible, use descriptive name then level number followed by old terminology: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endParaRPr sz="185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5544"/>
              <a:buNone/>
            </a:pPr>
            <a:endParaRPr sz="1850" dirty="0"/>
          </a:p>
          <a:p>
            <a:pPr marL="914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6201"/>
              <a:buNone/>
            </a:pPr>
            <a:r>
              <a:rPr lang="en-US" b="1" dirty="0"/>
              <a:t>Mildly Thick Level 2, Nectar Thick</a:t>
            </a:r>
            <a:endParaRPr sz="2600" b="1" dirty="0"/>
          </a:p>
          <a:p>
            <a:pPr marL="914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9330"/>
              <a:buNone/>
            </a:pPr>
            <a:r>
              <a:rPr lang="en-US" sz="2600" b="1" dirty="0"/>
              <a:t>Mildly Thick MT2, Nectar Thick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29031"/>
              <a:buNone/>
            </a:pPr>
            <a:endParaRPr sz="1800" dirty="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10599"/>
              <a:buNone/>
            </a:pPr>
            <a:endParaRPr sz="210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93994"/>
              <a:buNone/>
            </a:pPr>
            <a:r>
              <a:rPr lang="en-US" sz="2470" b="1" dirty="0"/>
              <a:t>When space does not allow 2 identifiers</a:t>
            </a:r>
            <a:r>
              <a:rPr lang="en-US" sz="2600" b="1" dirty="0"/>
              <a:t> </a:t>
            </a:r>
            <a:r>
              <a:rPr lang="en-US" sz="2012" b="1" dirty="0"/>
              <a:t>(use descriptive name or IDDSI abbreviation)</a:t>
            </a:r>
            <a:endParaRPr sz="1883" dirty="0"/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9092"/>
              <a:buNone/>
            </a:pPr>
            <a:r>
              <a:rPr lang="en-US" sz="2129" b="1" dirty="0"/>
              <a:t>Mildly Thick, Nectar Thick</a:t>
            </a:r>
            <a:r>
              <a:rPr lang="en-US" sz="2929" b="1" dirty="0"/>
              <a:t>   </a:t>
            </a:r>
            <a:r>
              <a:rPr lang="en-US" sz="2283" b="1" dirty="0"/>
              <a:t>OR</a:t>
            </a:r>
            <a:r>
              <a:rPr lang="en-US" sz="2929" b="1" dirty="0"/>
              <a:t>  </a:t>
            </a:r>
            <a:r>
              <a:rPr lang="en-US" sz="2129" b="1" dirty="0"/>
              <a:t>MT2, Nectar</a:t>
            </a:r>
            <a:endParaRPr sz="2929" b="1" dirty="0"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956" y="3190698"/>
            <a:ext cx="4769949" cy="11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838200" y="1598562"/>
            <a:ext cx="105155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(dependent on character limit during transitional period of 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up to</a:t>
            </a: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1 year)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7105419" y="3525977"/>
            <a:ext cx="36141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Nectar Thick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87" y="5510400"/>
            <a:ext cx="1349274" cy="12731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9263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 sz="3600"/>
              <a:t>Acceptable Terminology for 2 Identifiers</a:t>
            </a: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337375" y="2399609"/>
            <a:ext cx="4487435" cy="320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Minced &amp; Moist, Level 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Minced &amp; Moist/Level 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Minced &amp; Moist Level 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Minced &amp; Moist MM5</a:t>
            </a:r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(c)2021 IDDSI CIRG</a:t>
            </a:r>
            <a:endParaRPr dirty="0"/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2"/>
          </p:nvPr>
        </p:nvSpPr>
        <p:spPr>
          <a:xfrm>
            <a:off x="6575011" y="2899374"/>
            <a:ext cx="4242900" cy="30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Minced  Moist, 5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Minced 5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5 Minced &amp; Moist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MM5 Minced &amp; Moist</a:t>
            </a:r>
            <a:endParaRPr dirty="0"/>
          </a:p>
        </p:txBody>
      </p:sp>
      <p:sp>
        <p:nvSpPr>
          <p:cNvPr id="125" name="Google Shape;125;p4"/>
          <p:cNvSpPr txBox="1"/>
          <p:nvPr/>
        </p:nvSpPr>
        <p:spPr>
          <a:xfrm>
            <a:off x="2621466" y="1859079"/>
            <a:ext cx="16856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7539678" y="1805879"/>
            <a:ext cx="1884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4" descr="Check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5180" y="157961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Clos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12098" y="1690688"/>
            <a:ext cx="832624" cy="83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87" y="5510400"/>
            <a:ext cx="1349274" cy="12731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8371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 sz="3600"/>
              <a:t>Acceptable Terminology for 2 Identifiers with Dual Labeling</a:t>
            </a:r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body" idx="1"/>
          </p:nvPr>
        </p:nvSpPr>
        <p:spPr>
          <a:xfrm>
            <a:off x="1201135" y="2004450"/>
            <a:ext cx="4487435" cy="424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Minced &amp; Moist, Level 5, Mech Soft Ground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Minced &amp; Moist/Level 5, Mech Soft Ground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Minced &amp; Moist Level 5, Mech Soft Ground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Minced &amp; Moist MM5, Mech Soft Ground</a:t>
            </a:r>
            <a:endParaRPr sz="2400"/>
          </a:p>
        </p:txBody>
      </p:sp>
      <p:sp>
        <p:nvSpPr>
          <p:cNvPr id="135" name="Google Shape;1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(c)2021 IDDSI CIRG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body" idx="2"/>
          </p:nvPr>
        </p:nvSpPr>
        <p:spPr>
          <a:xfrm>
            <a:off x="5976985" y="1921821"/>
            <a:ext cx="4994818" cy="425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Minced &amp; Moist, 5 </a:t>
            </a:r>
            <a:r>
              <a:rPr lang="en-US" sz="2400" dirty="0" err="1"/>
              <a:t>Mech</a:t>
            </a:r>
            <a:r>
              <a:rPr lang="en-US" sz="2400" dirty="0"/>
              <a:t> Soft Ground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 err="1"/>
              <a:t>Mech</a:t>
            </a:r>
            <a:r>
              <a:rPr lang="en-US" sz="2400" dirty="0"/>
              <a:t> Soft Ground/Minced &amp; Moist, 5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 err="1"/>
              <a:t>Mech</a:t>
            </a:r>
            <a:r>
              <a:rPr lang="en-US" sz="2400" dirty="0"/>
              <a:t> Soft Ground, Minced, 5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 err="1"/>
              <a:t>Mech</a:t>
            </a:r>
            <a:r>
              <a:rPr lang="en-US" sz="2400" dirty="0"/>
              <a:t> Soft Ground. 5 Minced &amp; Moist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 err="1"/>
              <a:t>Mech</a:t>
            </a:r>
            <a:r>
              <a:rPr lang="en-US" sz="2400" dirty="0"/>
              <a:t> Soft Ground, MM5 Minced &amp; Moist</a:t>
            </a:r>
            <a:endParaRPr sz="2400" dirty="0"/>
          </a:p>
        </p:txBody>
      </p:sp>
      <p:sp>
        <p:nvSpPr>
          <p:cNvPr id="138" name="Google Shape;138;p5"/>
          <p:cNvSpPr txBox="1"/>
          <p:nvPr/>
        </p:nvSpPr>
        <p:spPr>
          <a:xfrm>
            <a:off x="1895152" y="1720747"/>
            <a:ext cx="16856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7333292" y="1716855"/>
            <a:ext cx="18845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5" descr="Check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0808" y="150237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 descr="Clos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5892" y="1546677"/>
            <a:ext cx="832624" cy="83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87" y="5510400"/>
            <a:ext cx="1349274" cy="12731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e8f132569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837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 sz="3600"/>
              <a:t>Do not lead with the old terminology</a:t>
            </a:r>
            <a:endParaRPr/>
          </a:p>
        </p:txBody>
      </p:sp>
      <p:sp>
        <p:nvSpPr>
          <p:cNvPr id="147" name="Google Shape;147;gde8f132569_1_0"/>
          <p:cNvSpPr txBox="1">
            <a:spLocks noGrp="1"/>
          </p:cNvSpPr>
          <p:nvPr>
            <p:ph type="body" idx="1"/>
          </p:nvPr>
        </p:nvSpPr>
        <p:spPr>
          <a:xfrm>
            <a:off x="1650967" y="1691423"/>
            <a:ext cx="4320287" cy="4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Minced &amp; Moist, Level 5, Mech Soft Ground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Minced &amp; Moist/Level 5, Mech Soft Ground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Minded &amp; Moist Level 5, Mech Soft Ground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Minced &amp; Moist MM5, Mech Soft Ground</a:t>
            </a:r>
            <a:endParaRPr sz="2400"/>
          </a:p>
        </p:txBody>
      </p:sp>
      <p:sp>
        <p:nvSpPr>
          <p:cNvPr id="148" name="Google Shape;148;gde8f132569_1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(c)2021 IDDSI CIRG</a:t>
            </a:r>
            <a:endParaRPr dirty="0"/>
          </a:p>
        </p:txBody>
      </p:sp>
      <p:sp>
        <p:nvSpPr>
          <p:cNvPr id="149" name="Google Shape;149;gde8f132569_1_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50" name="Google Shape;150;gde8f132569_1_0"/>
          <p:cNvSpPr txBox="1">
            <a:spLocks noGrp="1"/>
          </p:cNvSpPr>
          <p:nvPr>
            <p:ph type="body" idx="2"/>
          </p:nvPr>
        </p:nvSpPr>
        <p:spPr>
          <a:xfrm>
            <a:off x="6499063" y="1683073"/>
            <a:ext cx="4440900" cy="4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Mech Soft Ground, Minced &amp; Moist, Level 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Mech Soft Ground Minded &amp; Moist Level 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Mech Soft Ground, Minced &amp; Moist MM5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Mech Soft Ground Minced &amp; Moist, 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Mech Soft Ground, Minced, 5</a:t>
            </a:r>
            <a:endParaRPr/>
          </a:p>
        </p:txBody>
      </p:sp>
      <p:sp>
        <p:nvSpPr>
          <p:cNvPr id="151" name="Google Shape;151;gde8f132569_1_0"/>
          <p:cNvSpPr txBox="1"/>
          <p:nvPr/>
        </p:nvSpPr>
        <p:spPr>
          <a:xfrm>
            <a:off x="2610982" y="1574435"/>
            <a:ext cx="1685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de8f132569_1_0"/>
          <p:cNvSpPr txBox="1"/>
          <p:nvPr/>
        </p:nvSpPr>
        <p:spPr>
          <a:xfrm>
            <a:off x="7777219" y="1579091"/>
            <a:ext cx="1884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de8f132569_1_0" descr="Check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4316" y="131498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de8f132569_1_0" descr="Clos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9519" y="1387537"/>
            <a:ext cx="832624" cy="83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87" y="5510400"/>
            <a:ext cx="1349274" cy="12731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>
            <a:spLocks noGrp="1"/>
          </p:cNvSpPr>
          <p:nvPr>
            <p:ph type="title"/>
          </p:nvPr>
        </p:nvSpPr>
        <p:spPr>
          <a:xfrm>
            <a:off x="636182" y="375758"/>
            <a:ext cx="11155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 sz="3600" b="1"/>
              <a:t>Character Count and Limits</a:t>
            </a:r>
            <a:endParaRPr sz="3600"/>
          </a:p>
        </p:txBody>
      </p:sp>
      <p:sp>
        <p:nvSpPr>
          <p:cNvPr id="160" name="Google Shape;160;p16"/>
          <p:cNvSpPr txBox="1">
            <a:spLocks noGrp="1"/>
          </p:cNvSpPr>
          <p:nvPr>
            <p:ph type="body" idx="1"/>
          </p:nvPr>
        </p:nvSpPr>
        <p:spPr>
          <a:xfrm>
            <a:off x="1594623" y="1696505"/>
            <a:ext cx="9400478" cy="4780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297"/>
              <a:buNone/>
            </a:pPr>
            <a:r>
              <a:rPr lang="en-US" sz="2000"/>
              <a:t> </a:t>
            </a:r>
            <a:r>
              <a:rPr lang="en-US" b="1"/>
              <a:t>Approved IDDSI abbreviation label</a:t>
            </a:r>
            <a:r>
              <a:rPr lang="en-US"/>
              <a:t>, character count (3)</a:t>
            </a:r>
            <a:endParaRPr/>
          </a:p>
          <a:p>
            <a:pPr marL="1706879" lvl="3" indent="-34289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TN0						</a:t>
            </a:r>
            <a:endParaRPr sz="2200"/>
          </a:p>
          <a:p>
            <a:pPr marL="1706879" lvl="3" indent="-34289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ST1	</a:t>
            </a:r>
            <a:endParaRPr sz="2200"/>
          </a:p>
          <a:p>
            <a:pPr marL="1706879" lvl="3" indent="-34289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MT2	</a:t>
            </a:r>
            <a:endParaRPr sz="2200"/>
          </a:p>
          <a:p>
            <a:pPr marL="1706879" lvl="3" indent="-34289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MO3		</a:t>
            </a:r>
            <a:endParaRPr sz="2200"/>
          </a:p>
          <a:p>
            <a:pPr marL="1706879" lvl="3" indent="-34289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LQ3	</a:t>
            </a:r>
            <a:endParaRPr sz="2200"/>
          </a:p>
          <a:p>
            <a:pPr marL="1706879" lvl="3" indent="-34289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EX4	</a:t>
            </a:r>
            <a:endParaRPr sz="2200"/>
          </a:p>
          <a:p>
            <a:pPr marL="1706879" lvl="3" indent="-34289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PU4	</a:t>
            </a:r>
            <a:endParaRPr sz="2200"/>
          </a:p>
          <a:p>
            <a:pPr marL="1706879" lvl="3" indent="-34289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MM5				</a:t>
            </a:r>
            <a:endParaRPr sz="2200"/>
          </a:p>
          <a:p>
            <a:pPr marL="1706879" lvl="3" indent="-34289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SB6</a:t>
            </a:r>
            <a:endParaRPr sz="2200"/>
          </a:p>
          <a:p>
            <a:pPr marL="1706879" lvl="3" indent="-34289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EC7			</a:t>
            </a:r>
            <a:endParaRPr sz="2200"/>
          </a:p>
          <a:p>
            <a:pPr marL="1706879" lvl="3" indent="-34289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624"/>
              <a:buChar char="•"/>
            </a:pPr>
            <a:r>
              <a:rPr lang="en-US" sz="2200"/>
              <a:t>RG7</a:t>
            </a:r>
            <a:r>
              <a:rPr lang="en-US"/>
              <a:t>			</a:t>
            </a: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87" y="5510400"/>
            <a:ext cx="1349274" cy="12731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"/>
          <p:cNvSpPr txBox="1">
            <a:spLocks noGrp="1"/>
          </p:cNvSpPr>
          <p:nvPr>
            <p:ph type="title"/>
          </p:nvPr>
        </p:nvSpPr>
        <p:spPr>
          <a:xfrm>
            <a:off x="636182" y="375758"/>
            <a:ext cx="11155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 sz="3600" b="1"/>
              <a:t>Character Count and Limits</a:t>
            </a:r>
            <a:endParaRPr sz="3600"/>
          </a:p>
        </p:txBody>
      </p:sp>
      <p:graphicFrame>
        <p:nvGraphicFramePr>
          <p:cNvPr id="166" name="Google Shape;166;p1"/>
          <p:cNvGraphicFramePr/>
          <p:nvPr/>
        </p:nvGraphicFramePr>
        <p:xfrm>
          <a:off x="2228645" y="1466248"/>
          <a:ext cx="8128000" cy="4351300"/>
        </p:xfrm>
        <a:graphic>
          <a:graphicData uri="http://schemas.openxmlformats.org/drawingml/2006/table">
            <a:tbl>
              <a:tblPr firstRow="1" bandRow="1">
                <a:noFill/>
                <a:tableStyleId>{CCC8E072-BBD3-4662-AE29-71D6633D48D6}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0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Term-Level, character count range (12-25)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Thin Level 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Slightly Thick Level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Mildly Thick Level 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Moderately Thick Level 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Liquidized Level 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Extremely Thick Level 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Pureed Level 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Minced &amp; Moist Level 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Soft &amp; Bite Sized Level 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Easy to Chew Level 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Regular Level 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87" y="5510400"/>
            <a:ext cx="1349274" cy="12731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IDDSI USTIRG">
      <a:dk1>
        <a:srgbClr val="000000"/>
      </a:dk1>
      <a:lt1>
        <a:srgbClr val="FFFFFF"/>
      </a:lt1>
      <a:dk2>
        <a:srgbClr val="44546A"/>
      </a:dk2>
      <a:lt2>
        <a:srgbClr val="E5E9EC"/>
      </a:lt2>
      <a:accent1>
        <a:srgbClr val="9B2D2D"/>
      </a:accent1>
      <a:accent2>
        <a:srgbClr val="40476D"/>
      </a:accent2>
      <a:accent3>
        <a:srgbClr val="E5E9EC"/>
      </a:accent3>
      <a:accent4>
        <a:srgbClr val="FF9F1C"/>
      </a:accent4>
      <a:accent5>
        <a:srgbClr val="30321C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IDDSI USTIRG">
      <a:dk1>
        <a:srgbClr val="000000"/>
      </a:dk1>
      <a:lt1>
        <a:srgbClr val="FFFFFF"/>
      </a:lt1>
      <a:dk2>
        <a:srgbClr val="44546A"/>
      </a:dk2>
      <a:lt2>
        <a:srgbClr val="E5E9EC"/>
      </a:lt2>
      <a:accent1>
        <a:srgbClr val="9B2D2D"/>
      </a:accent1>
      <a:accent2>
        <a:srgbClr val="40476D"/>
      </a:accent2>
      <a:accent3>
        <a:srgbClr val="E5E9EC"/>
      </a:accent3>
      <a:accent4>
        <a:srgbClr val="FF9F1C"/>
      </a:accent4>
      <a:accent5>
        <a:srgbClr val="30321C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923B88F7B2DD44A25AFE3299D312A3" ma:contentTypeVersion="13" ma:contentTypeDescription="Create a new document." ma:contentTypeScope="" ma:versionID="47e80d62f049558e9693330bcb860b71">
  <xsd:schema xmlns:xsd="http://www.w3.org/2001/XMLSchema" xmlns:xs="http://www.w3.org/2001/XMLSchema" xmlns:p="http://schemas.microsoft.com/office/2006/metadata/properties" xmlns:ns2="1374f6b6-fec0-4268-ba64-b6e81669f4ad" xmlns:ns3="8336e623-02ce-4b6e-9d0f-f5510a173192" targetNamespace="http://schemas.microsoft.com/office/2006/metadata/properties" ma:root="true" ma:fieldsID="e9921a604ff001f61b2992b10a11b105" ns2:_="" ns3:_="">
    <xsd:import namespace="1374f6b6-fec0-4268-ba64-b6e81669f4ad"/>
    <xsd:import namespace="8336e623-02ce-4b6e-9d0f-f5510a1731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4f6b6-fec0-4268-ba64-b6e81669f4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6e623-02ce-4b6e-9d0f-f5510a1731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9F7AE2-A708-4190-A707-2CF8D92A3A02}"/>
</file>

<file path=customXml/itemProps2.xml><?xml version="1.0" encoding="utf-8"?>
<ds:datastoreItem xmlns:ds="http://schemas.openxmlformats.org/officeDocument/2006/customXml" ds:itemID="{6B50E148-42CB-4F43-BA72-3C397AA432E0}"/>
</file>

<file path=customXml/itemProps3.xml><?xml version="1.0" encoding="utf-8"?>
<ds:datastoreItem xmlns:ds="http://schemas.openxmlformats.org/officeDocument/2006/customXml" ds:itemID="{2E006173-0EFC-45D4-A94D-432C76533E00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1556</Words>
  <Application>Microsoft Office PowerPoint</Application>
  <PresentationFormat>Widescreen</PresentationFormat>
  <Paragraphs>375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Open Sans</vt:lpstr>
      <vt:lpstr>Calibri</vt:lpstr>
      <vt:lpstr>Open Sans SemiBold</vt:lpstr>
      <vt:lpstr>Custom Design</vt:lpstr>
      <vt:lpstr>Office Theme</vt:lpstr>
      <vt:lpstr>CIRG IDDSI Language Usage Best Practices</vt:lpstr>
      <vt:lpstr>Purpose =  To make sure that all written &amp; verbal IDDSI Diet Framework labels and abbreviations, which are used in official CIRG resources, are accurate and  consistent.</vt:lpstr>
      <vt:lpstr>Recommended Hierarchy of IDDSI Terminology</vt:lpstr>
      <vt:lpstr>Recommended Hierarchy of IDDSI Terminology with Dual Terminology</vt:lpstr>
      <vt:lpstr>Acceptable Terminology for 2 Identifiers</vt:lpstr>
      <vt:lpstr>Acceptable Terminology for 2 Identifiers with Dual Labeling</vt:lpstr>
      <vt:lpstr>Do not lead with the old terminology</vt:lpstr>
      <vt:lpstr>Character Count and Limits</vt:lpstr>
      <vt:lpstr>Character Count and Limits</vt:lpstr>
      <vt:lpstr>Character Count and Limits for Dual Terminology  (IDDSI and NDD during Transitional period)</vt:lpstr>
      <vt:lpstr>Character Count and Limits</vt:lpstr>
      <vt:lpstr>Character Count and Limits for Dual Terminology  (IDDSI and NDD during Transitional period)</vt:lpstr>
      <vt:lpstr>Character Count and Limits</vt:lpstr>
      <vt:lpstr>Character Count and Limits for Dual Terminology  (IDDSI and NDD during Transitional period)</vt:lpstr>
      <vt:lpstr>Character Count and Limits</vt:lpstr>
      <vt:lpstr>Character Count and Limits for Dual Terminology  (IDDSI and NDD during Transitional period)</vt:lpstr>
      <vt:lpstr>Character Count and Limits</vt:lpstr>
      <vt:lpstr>Character Count and Limits for Dual Terminology  (IDDSI and NDD during Transitional period)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USIRG IDDSI Language Usage Best Practices</dc:title>
  <dc:creator>Naiman, Melissa Ilene</dc:creator>
  <cp:lastModifiedBy>Peter Lam</cp:lastModifiedBy>
  <cp:revision>3</cp:revision>
  <dcterms:created xsi:type="dcterms:W3CDTF">2021-02-28T21:58:46Z</dcterms:created>
  <dcterms:modified xsi:type="dcterms:W3CDTF">2022-02-10T18:45:25Z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0x0101000A923B88F7B2DD44A25AFE3299D312A3</vt:lpwstr>
  </property>
</Properties>
</file>